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2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3A59-21CE-4DCB-9F3B-5BDBF5CA5696}" type="datetimeFigureOut">
              <a:rPr lang="en-US" smtClean="0"/>
              <a:t>12/30/2014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9E24-7646-49AA-B14F-CEB47163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71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3A59-21CE-4DCB-9F3B-5BDBF5CA5696}" type="datetimeFigureOut">
              <a:rPr lang="en-US" smtClean="0"/>
              <a:t>12/30/2014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9E24-7646-49AA-B14F-CEB47163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9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3A59-21CE-4DCB-9F3B-5BDBF5CA5696}" type="datetimeFigureOut">
              <a:rPr lang="en-US" smtClean="0"/>
              <a:t>12/30/2014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9E24-7646-49AA-B14F-CEB47163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3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3A59-21CE-4DCB-9F3B-5BDBF5CA5696}" type="datetimeFigureOut">
              <a:rPr lang="en-US" smtClean="0"/>
              <a:t>12/30/2014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9E24-7646-49AA-B14F-CEB47163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2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3A59-21CE-4DCB-9F3B-5BDBF5CA5696}" type="datetimeFigureOut">
              <a:rPr lang="en-US" smtClean="0"/>
              <a:t>12/30/2014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9E24-7646-49AA-B14F-CEB47163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3A59-21CE-4DCB-9F3B-5BDBF5CA5696}" type="datetimeFigureOut">
              <a:rPr lang="en-US" smtClean="0"/>
              <a:t>12/30/2014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9E24-7646-49AA-B14F-CEB47163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0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3A59-21CE-4DCB-9F3B-5BDBF5CA5696}" type="datetimeFigureOut">
              <a:rPr lang="en-US" smtClean="0"/>
              <a:t>12/30/2014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9E24-7646-49AA-B14F-CEB47163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3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3A59-21CE-4DCB-9F3B-5BDBF5CA5696}" type="datetimeFigureOut">
              <a:rPr lang="en-US" smtClean="0"/>
              <a:t>12/30/2014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9E24-7646-49AA-B14F-CEB47163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6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3A59-21CE-4DCB-9F3B-5BDBF5CA5696}" type="datetimeFigureOut">
              <a:rPr lang="en-US" smtClean="0"/>
              <a:t>12/30/2014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9E24-7646-49AA-B14F-CEB47163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7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3A59-21CE-4DCB-9F3B-5BDBF5CA5696}" type="datetimeFigureOut">
              <a:rPr lang="en-US" smtClean="0"/>
              <a:t>12/30/2014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9E24-7646-49AA-B14F-CEB47163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4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3A59-21CE-4DCB-9F3B-5BDBF5CA5696}" type="datetimeFigureOut">
              <a:rPr lang="en-US" smtClean="0"/>
              <a:t>12/30/2014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9E24-7646-49AA-B14F-CEB47163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6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33A59-21CE-4DCB-9F3B-5BDBF5CA5696}" type="datetimeFigureOut">
              <a:rPr lang="en-US" smtClean="0"/>
              <a:t>12/30/2014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E9E24-7646-49AA-B14F-CEB47163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6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375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/>
              <a:t>John 13.1-17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4128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6494"/>
            <a:ext cx="9143999" cy="61215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" y="0"/>
            <a:ext cx="9144000" cy="2062103"/>
          </a:xfrm>
          <a:prstGeom prst="rect">
            <a:avLst/>
          </a:prstGeom>
          <a:solidFill>
            <a:schemeClr val="bg2">
              <a:lumMod val="25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“</a:t>
            </a:r>
            <a:r>
              <a:rPr lang="en-US" sz="3200" dirty="0">
                <a:solidFill>
                  <a:schemeClr val="bg1"/>
                </a:solidFill>
              </a:rPr>
              <a:t>If I then, your Lord and Teacher, have washed your feet, you too ought to wash one another's feet.  For I have given you an example– you should do just as I have done for you</a:t>
            </a:r>
            <a:r>
              <a:rPr lang="en-US" sz="3200" dirty="0" smtClean="0">
                <a:solidFill>
                  <a:schemeClr val="bg1"/>
                </a:solidFill>
              </a:rPr>
              <a:t>.”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43781" y="2277762"/>
            <a:ext cx="800219" cy="45884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dirty="0" smtClean="0"/>
              <a:t>photo © 2012 Todd Bolen </a:t>
            </a:r>
          </a:p>
          <a:p>
            <a:r>
              <a:rPr lang="en-US" sz="2000" dirty="0" smtClean="0"/>
              <a:t>BiblePlaces.com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6130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6494"/>
            <a:ext cx="9143999" cy="61215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" y="0"/>
            <a:ext cx="9144000" cy="107721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“</a:t>
            </a:r>
            <a:r>
              <a:rPr lang="en-US" sz="3200" dirty="0">
                <a:solidFill>
                  <a:schemeClr val="bg1"/>
                </a:solidFill>
              </a:rPr>
              <a:t>If you understand these things, 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you </a:t>
            </a:r>
            <a:r>
              <a:rPr lang="en-US" sz="3200" dirty="0">
                <a:solidFill>
                  <a:schemeClr val="bg1"/>
                </a:solidFill>
              </a:rPr>
              <a:t>will be blessed if you do them.”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43781" y="2277762"/>
            <a:ext cx="800219" cy="45884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dirty="0" smtClean="0"/>
              <a:t>photo © 2012 Todd Bolen </a:t>
            </a:r>
          </a:p>
          <a:p>
            <a:r>
              <a:rPr lang="en-US" sz="2000" dirty="0" smtClean="0"/>
              <a:t>BiblePlaces.com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365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72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2" panose="05020102010507070707" pitchFamily="18" charset="2"/>
              <a:buChar char=""/>
            </a:pPr>
            <a:r>
              <a:rPr lang="en-US" sz="3200" dirty="0" smtClean="0">
                <a:solidFill>
                  <a:schemeClr val="bg1"/>
                </a:solidFill>
              </a:rPr>
              <a:t>Christ died to cleanse us, in God’s eyes and experientially.</a:t>
            </a:r>
          </a:p>
          <a:p>
            <a:pPr marL="914400" lvl="1" indent="-4572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bg1"/>
                </a:solidFill>
              </a:rPr>
              <a:t>Foot washing symbolized what Jesus offers through the cross.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Wingdings 2" panose="05020102010507070707" pitchFamily="18" charset="2"/>
              <a:buChar char=""/>
            </a:pPr>
            <a:r>
              <a:rPr lang="en-US" sz="3200" dirty="0" smtClean="0">
                <a:solidFill>
                  <a:schemeClr val="bg1"/>
                </a:solidFill>
              </a:rPr>
              <a:t>We have to accept the cleansing of Christ.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Wingdings 2" panose="05020102010507070707" pitchFamily="18" charset="2"/>
              <a:buChar char=""/>
            </a:pPr>
            <a:r>
              <a:rPr lang="en-US" sz="3200" dirty="0" smtClean="0">
                <a:solidFill>
                  <a:schemeClr val="bg1"/>
                </a:solidFill>
              </a:rPr>
              <a:t>Ongoing cleansing comes through repentant confession of our sins.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Wingdings 2" panose="05020102010507070707" pitchFamily="18" charset="2"/>
              <a:buChar char=""/>
            </a:pPr>
            <a:r>
              <a:rPr lang="en-US" sz="3200" dirty="0" smtClean="0">
                <a:solidFill>
                  <a:schemeClr val="bg1"/>
                </a:solidFill>
              </a:rPr>
              <a:t>We are to follow the example of Jesus, to be so humble and sacrificial in serving others, that we live to bless them and would die for them.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8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984" y="0"/>
            <a:ext cx="482203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492443" cy="629370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painting by Tepatitlan; courtesy of the Brooklyn Museum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710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 dir="d"/>
      </p:transition>
    </mc:Choice>
    <mc:Fallback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40005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John 13.1 NET:  </a:t>
            </a:r>
            <a:r>
              <a:rPr lang="en-US" sz="3200" dirty="0" smtClean="0">
                <a:solidFill>
                  <a:schemeClr val="bg1"/>
                </a:solidFill>
              </a:rPr>
              <a:t>Just </a:t>
            </a:r>
            <a:r>
              <a:rPr lang="en-US" sz="3200" dirty="0">
                <a:solidFill>
                  <a:schemeClr val="bg1"/>
                </a:solidFill>
              </a:rPr>
              <a:t>before the Passover feast, Jesus knew that his time had come to </a:t>
            </a:r>
            <a:r>
              <a:rPr lang="en-US" sz="3200" dirty="0">
                <a:solidFill>
                  <a:srgbClr val="FFFF00"/>
                </a:solidFill>
              </a:rPr>
              <a:t>depart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from </a:t>
            </a:r>
            <a:r>
              <a:rPr lang="en-US" sz="3200" dirty="0">
                <a:solidFill>
                  <a:schemeClr val="bg1"/>
                </a:solidFill>
              </a:rPr>
              <a:t>this world to the Father. Having loved his own who were in the world, 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he </a:t>
            </a:r>
            <a:r>
              <a:rPr lang="en-US" sz="3200" dirty="0">
                <a:solidFill>
                  <a:schemeClr val="bg1"/>
                </a:solidFill>
              </a:rPr>
              <a:t>now loved </a:t>
            </a:r>
            <a:r>
              <a:rPr lang="en-US" sz="3200" dirty="0" smtClean="0">
                <a:solidFill>
                  <a:schemeClr val="bg1"/>
                </a:solidFill>
              </a:rPr>
              <a:t>them </a:t>
            </a:r>
          </a:p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to </a:t>
            </a:r>
            <a:r>
              <a:rPr lang="en-US" sz="3200" dirty="0">
                <a:solidFill>
                  <a:schemeClr val="bg1"/>
                </a:solidFill>
              </a:rPr>
              <a:t>the very end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</a:p>
          <a:p>
            <a:pPr algn="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780782"/>
            <a:ext cx="9144000" cy="107721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μεταβαίνω</a:t>
            </a:r>
            <a:r>
              <a:rPr lang="el-GR" sz="3200" dirty="0">
                <a:solidFill>
                  <a:srgbClr val="FFFF00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= to pass </a:t>
            </a:r>
            <a:r>
              <a:rPr lang="en-US" sz="3200" dirty="0" smtClean="0">
                <a:solidFill>
                  <a:srgbClr val="FFFF00"/>
                </a:solidFill>
              </a:rPr>
              <a:t>over / </a:t>
            </a:r>
            <a:r>
              <a:rPr lang="en-US" sz="3200" dirty="0">
                <a:solidFill>
                  <a:srgbClr val="FFFF00"/>
                </a:solidFill>
              </a:rPr>
              <a:t>to transfer from one place to </a:t>
            </a:r>
            <a:r>
              <a:rPr lang="en-US" sz="3200" dirty="0" smtClean="0">
                <a:solidFill>
                  <a:srgbClr val="FFFF00"/>
                </a:solidFill>
              </a:rPr>
              <a:t>another / to move from death to life [John 5.24]</a:t>
            </a:r>
            <a:endParaRPr lang="en-US" sz="3200" dirty="0">
              <a:solidFill>
                <a:srgbClr val="FFFF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96562" y="2512541"/>
            <a:ext cx="0" cy="3344562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13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41" y="0"/>
            <a:ext cx="8538519" cy="6891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6457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photo by </a:t>
            </a:r>
            <a:r>
              <a:rPr lang="en-US" sz="2000" dirty="0" err="1" smtClean="0">
                <a:solidFill>
                  <a:schemeClr val="bg1"/>
                </a:solidFill>
              </a:rPr>
              <a:t>Ghislaine</a:t>
            </a:r>
            <a:r>
              <a:rPr lang="en-US" sz="2000" dirty="0" smtClean="0">
                <a:solidFill>
                  <a:schemeClr val="bg1"/>
                </a:solidFill>
              </a:rPr>
              <a:t> Howard; taken from Methodist.org.uk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71569" y="0"/>
            <a:ext cx="56696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   </a:t>
            </a:r>
            <a:r>
              <a:rPr lang="en-US" sz="3200" u="sng" dirty="0" smtClean="0">
                <a:solidFill>
                  <a:schemeClr val="bg1"/>
                </a:solidFill>
              </a:rPr>
              <a:t>because</a:t>
            </a:r>
            <a:r>
              <a:rPr lang="en-US" sz="3200" dirty="0" smtClean="0">
                <a:solidFill>
                  <a:schemeClr val="bg1"/>
                </a:solidFill>
              </a:rPr>
              <a:t> Satan corrupted Judas, 	</a:t>
            </a:r>
            <a:r>
              <a:rPr lang="en-US" sz="3200" u="sng" dirty="0" smtClean="0">
                <a:solidFill>
                  <a:schemeClr val="bg1"/>
                </a:solidFill>
              </a:rPr>
              <a:t>because</a:t>
            </a:r>
            <a:r>
              <a:rPr lang="en-US" sz="3200" dirty="0" smtClean="0">
                <a:solidFill>
                  <a:schemeClr val="bg1"/>
                </a:solidFill>
              </a:rPr>
              <a:t> Jesus knew his </a:t>
            </a:r>
          </a:p>
          <a:p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   identity, destination, and authority, he got up and dressed 				      like a slave…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76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0" cy="42958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89572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photo taken from beit-el.blogspot.com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71539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“Lord, are </a:t>
            </a:r>
            <a:r>
              <a:rPr lang="en-US" sz="3200" i="1" dirty="0" smtClean="0">
                <a:solidFill>
                  <a:srgbClr val="FFFF00"/>
                </a:solidFill>
              </a:rPr>
              <a:t>you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washing </a:t>
            </a:r>
            <a:r>
              <a:rPr lang="en-US" sz="3200" i="1" dirty="0" smtClean="0">
                <a:solidFill>
                  <a:srgbClr val="FFFF00"/>
                </a:solidFill>
              </a:rPr>
              <a:t>my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feet?”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34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50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6457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photo taken from thewellcommunity.org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71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>
                <a:solidFill>
                  <a:schemeClr val="bg1"/>
                </a:solidFill>
              </a:rPr>
              <a:t>“</a:t>
            </a:r>
            <a:r>
              <a:rPr lang="en-US" sz="3200" dirty="0" smtClean="0">
                <a:solidFill>
                  <a:schemeClr val="bg1"/>
                </a:solidFill>
              </a:rPr>
              <a:t>If I do not wash you, you do not have a 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share</a:t>
            </a:r>
            <a:r>
              <a:rPr lang="en-US" sz="3200" dirty="0" smtClean="0">
                <a:solidFill>
                  <a:schemeClr val="bg1"/>
                </a:solidFill>
              </a:rPr>
              <a:t> with me.”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	inheritance</a:t>
            </a:r>
            <a:r>
              <a:rPr lang="en-US" sz="3200" dirty="0" smtClean="0">
                <a:solidFill>
                  <a:schemeClr val="bg1"/>
                </a:solidFill>
              </a:rPr>
              <a:t> or 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	end times blessings		= eternity with Jesus</a:t>
            </a:r>
            <a:endParaRPr lang="en-US" sz="3200" dirty="0">
              <a:solidFill>
                <a:srgbClr val="FFFF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52170" y="1000274"/>
            <a:ext cx="600292" cy="741405"/>
            <a:chOff x="3095370" y="976184"/>
            <a:chExt cx="600292" cy="741405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3095370" y="976184"/>
              <a:ext cx="0" cy="741405"/>
            </a:xfrm>
            <a:prstGeom prst="straightConnector1">
              <a:avLst/>
            </a:prstGeom>
            <a:ln w="50800">
              <a:solidFill>
                <a:srgbClr val="FFFF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3095370" y="1223319"/>
              <a:ext cx="600292" cy="14104"/>
            </a:xfrm>
            <a:prstGeom prst="straightConnector1">
              <a:avLst/>
            </a:prstGeom>
            <a:ln w="508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3095370" y="1705232"/>
              <a:ext cx="600292" cy="3496"/>
            </a:xfrm>
            <a:prstGeom prst="straightConnector1">
              <a:avLst/>
            </a:prstGeom>
            <a:ln w="508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/>
          <p:cNvCxnSpPr/>
          <p:nvPr/>
        </p:nvCxnSpPr>
        <p:spPr>
          <a:xfrm>
            <a:off x="4748085" y="1741679"/>
            <a:ext cx="600292" cy="3496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364645" y="1321548"/>
            <a:ext cx="1250089" cy="407774"/>
          </a:xfrm>
          <a:prstGeom prst="straightConnector1">
            <a:avLst/>
          </a:prstGeom>
          <a:ln w="50800">
            <a:solidFill>
              <a:srgbClr val="FF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308389" y="1741679"/>
            <a:ext cx="612690" cy="0"/>
          </a:xfrm>
          <a:prstGeom prst="straightConnector1">
            <a:avLst/>
          </a:prstGeom>
          <a:ln w="50800">
            <a:solidFill>
              <a:srgbClr val="FF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54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“If I do not </a:t>
            </a:r>
            <a:r>
              <a:rPr lang="en-US" sz="3200" dirty="0" smtClean="0">
                <a:solidFill>
                  <a:srgbClr val="FFFF00"/>
                </a:solidFill>
              </a:rPr>
              <a:t>wash</a:t>
            </a:r>
            <a:r>
              <a:rPr lang="en-US" sz="3200" dirty="0" smtClean="0">
                <a:solidFill>
                  <a:schemeClr val="bg1"/>
                </a:solidFill>
              </a:rPr>
              <a:t> you, you do not have a share with me.”</a:t>
            </a:r>
          </a:p>
          <a:p>
            <a:r>
              <a:rPr lang="en-US" sz="3100" dirty="0" smtClean="0">
                <a:solidFill>
                  <a:srgbClr val="FFFF00"/>
                </a:solidFill>
              </a:rPr>
              <a:t>		        </a:t>
            </a:r>
            <a:r>
              <a:rPr lang="en-US" sz="3200" dirty="0" smtClean="0">
                <a:solidFill>
                  <a:srgbClr val="FFFF00"/>
                </a:solidFill>
              </a:rPr>
              <a:t>Justification = declared righteous/pure</a:t>
            </a:r>
          </a:p>
          <a:p>
            <a:r>
              <a:rPr lang="en-US" sz="3200" dirty="0">
                <a:solidFill>
                  <a:srgbClr val="FFFF00"/>
                </a:solidFill>
              </a:rPr>
              <a:t>	</a:t>
            </a:r>
            <a:r>
              <a:rPr lang="en-US" sz="3200" dirty="0" smtClean="0">
                <a:solidFill>
                  <a:srgbClr val="FFFF00"/>
                </a:solidFill>
              </a:rPr>
              <a:t>	        Sanctification = made righteous/pure</a:t>
            </a:r>
            <a:endParaRPr lang="en-US" sz="3200" dirty="0">
              <a:solidFill>
                <a:srgbClr val="FFFF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016294" y="580768"/>
            <a:ext cx="600292" cy="1160911"/>
            <a:chOff x="3095370" y="556678"/>
            <a:chExt cx="600292" cy="1160911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3095370" y="556678"/>
              <a:ext cx="0" cy="1160911"/>
            </a:xfrm>
            <a:prstGeom prst="straightConnector1">
              <a:avLst/>
            </a:prstGeom>
            <a:ln w="50800">
              <a:solidFill>
                <a:srgbClr val="FFFF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3095370" y="1223319"/>
              <a:ext cx="600292" cy="14104"/>
            </a:xfrm>
            <a:prstGeom prst="straightConnector1">
              <a:avLst/>
            </a:prstGeom>
            <a:ln w="508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3095370" y="1705232"/>
              <a:ext cx="600292" cy="3496"/>
            </a:xfrm>
            <a:prstGeom prst="straightConnector1">
              <a:avLst/>
            </a:prstGeom>
            <a:ln w="508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236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accent4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“The one who has bathed needs only to wash his feet, but is completely </a:t>
            </a:r>
            <a:r>
              <a:rPr lang="en-US" sz="3200" dirty="0" smtClean="0"/>
              <a:t>clean… </a:t>
            </a:r>
          </a:p>
          <a:p>
            <a:pPr algn="r"/>
            <a:r>
              <a:rPr lang="en-US" sz="3200" dirty="0" smtClean="0"/>
              <a:t>Do </a:t>
            </a:r>
            <a:r>
              <a:rPr lang="en-US" sz="3200" dirty="0"/>
              <a:t>you understand what I have done for you?”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2943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6494"/>
            <a:ext cx="9143999" cy="61215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" y="0"/>
            <a:ext cx="9144000" cy="255454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“I </a:t>
            </a:r>
            <a:r>
              <a:rPr lang="en-US" sz="3200" dirty="0">
                <a:solidFill>
                  <a:schemeClr val="bg1"/>
                </a:solidFill>
              </a:rPr>
              <a:t>tell you the solemn truth, </a:t>
            </a:r>
            <a:r>
              <a:rPr lang="en-US" sz="3200" dirty="0" smtClean="0">
                <a:solidFill>
                  <a:srgbClr val="FFFF00"/>
                </a:solidFill>
              </a:rPr>
              <a:t>=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ἀμὴν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ἀμὴν </a:t>
            </a:r>
            <a:r>
              <a:rPr lang="en-US" sz="3200" dirty="0" smtClean="0">
                <a:solidFill>
                  <a:srgbClr val="FFFF00"/>
                </a:solidFill>
              </a:rPr>
              <a:t>= truly truly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the </a:t>
            </a:r>
            <a:r>
              <a:rPr lang="en-US" sz="3200" dirty="0">
                <a:solidFill>
                  <a:schemeClr val="bg1"/>
                </a:solidFill>
              </a:rPr>
              <a:t>slave is not greater than his master, nor is the one who is sent as a </a:t>
            </a:r>
            <a:r>
              <a:rPr lang="en-US" sz="3200" dirty="0">
                <a:solidFill>
                  <a:srgbClr val="FFFF00"/>
                </a:solidFill>
              </a:rPr>
              <a:t>messenger</a:t>
            </a:r>
            <a:r>
              <a:rPr lang="en-US" sz="3200" dirty="0">
                <a:solidFill>
                  <a:schemeClr val="bg1"/>
                </a:solidFill>
              </a:rPr>
              <a:t> greater than the one who sent him</a:t>
            </a:r>
            <a:r>
              <a:rPr lang="en-US" sz="3200" dirty="0" smtClean="0">
                <a:solidFill>
                  <a:schemeClr val="bg1"/>
                </a:solidFill>
              </a:rPr>
              <a:t>.”			</a:t>
            </a:r>
            <a:r>
              <a:rPr lang="el-GR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ἀπόστολος</a:t>
            </a:r>
            <a:r>
              <a:rPr lang="en-US" sz="3200" dirty="0" smtClean="0">
                <a:solidFill>
                  <a:srgbClr val="FFFF00"/>
                </a:solidFill>
              </a:rPr>
              <a:t> = apostle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43781" y="2277762"/>
            <a:ext cx="800219" cy="45884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dirty="0" smtClean="0"/>
              <a:t>photo © 2012 Todd Bolen </a:t>
            </a:r>
          </a:p>
          <a:p>
            <a:r>
              <a:rPr lang="en-US" sz="2000" dirty="0" smtClean="0"/>
              <a:t>BiblePlaces.com</a:t>
            </a:r>
            <a:endParaRPr lang="en-US" sz="20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53946" y="2269524"/>
            <a:ext cx="453081" cy="0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253946" y="1968843"/>
            <a:ext cx="0" cy="308919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59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</TotalTime>
  <Words>363</Words>
  <Application>Microsoft Office PowerPoint</Application>
  <PresentationFormat>On-screen Show (4:3)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Groben</dc:creator>
  <cp:lastModifiedBy>William Groben</cp:lastModifiedBy>
  <cp:revision>14</cp:revision>
  <dcterms:created xsi:type="dcterms:W3CDTF">2014-12-26T15:54:22Z</dcterms:created>
  <dcterms:modified xsi:type="dcterms:W3CDTF">2014-12-30T20:41:49Z</dcterms:modified>
</cp:coreProperties>
</file>